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6" r:id="rId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112" d="100"/>
          <a:sy n="112" d="100"/>
        </p:scale>
        <p:origin x="2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016188-D153-550C-293A-CB02DA5F7A2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213FC60F-ADEF-14BC-1959-92159AFEF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96DCAC72-C774-33BD-AC5E-C2FE643046F4}"/>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80BCF698-80A3-6514-8198-07EF884D682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87D588A-9D4A-2FC1-7FEB-44BD82B730B3}"/>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168512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7C0618-AB95-CB4F-385E-4E88D88A1F7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7A0173D-ECD3-C002-391E-F4486DEDCD51}"/>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F2754BD-4839-D1B1-A7DA-D21C3B9C5845}"/>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3A994D25-4B83-8F5B-DBC2-805DFC7BE9C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5043FC7-BB8C-DBFE-3179-A50761DC06F9}"/>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2149361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134BDB7B-44A8-8746-5754-57C20EE50F4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9FFEF8D8-24C2-1770-F72A-CBE3B11B67F5}"/>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A8C5202-73B8-6458-EEA1-772ADDD3E426}"/>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E95BC991-EC42-383E-29D9-0757D5778B7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1731A85-4B9F-D7B5-AA02-7D8C91FC9089}"/>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179888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Титу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14" y="0"/>
            <a:ext cx="12181172" cy="6858000"/>
          </a:xfrm>
          <a:prstGeom prst="rect">
            <a:avLst/>
          </a:prstGeom>
        </p:spPr>
      </p:pic>
    </p:spTree>
    <p:extLst>
      <p:ext uri="{BB962C8B-B14F-4D97-AF65-F5344CB8AC3E}">
        <p14:creationId xmlns:p14="http://schemas.microsoft.com/office/powerpoint/2010/main" val="3794356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BD6453-DF72-BA68-2DB5-CF6A0D1EB7F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ED3169C-5139-22D4-D5D8-F3A430E478C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44F4067-CDE2-FD0C-71FF-D04D8D1609A3}"/>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01683497-051D-BCC7-C0B5-95113E8765F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87E79FB-9C6B-969C-7243-35C83A83C57A}"/>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390415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26D444-E004-8D05-C8EF-0EA3EBB22A8C}"/>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4851A3D-4558-6ACE-5AF8-6EF88EAE4F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6FFD8C18-043B-345B-8738-9DCFAD2E26ED}"/>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076C0155-175D-F8B0-8A1A-17E9E217226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382EBB9-6BD0-95F0-869C-93D1FF529A72}"/>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688887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15957D-2B81-BFCE-2531-4023D364C41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C729DA9-D5BC-306F-5DEB-E2A0E01CB03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CF2E05DC-361A-45A0-0F3A-43555966637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2784FE7F-5F18-D32C-B2D7-21334347D915}"/>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6" name="Місце для нижнього колонтитула 5">
            <a:extLst>
              <a:ext uri="{FF2B5EF4-FFF2-40B4-BE49-F238E27FC236}">
                <a16:creationId xmlns:a16="http://schemas.microsoft.com/office/drawing/2014/main" id="{316FA231-6BE0-35A6-AB1D-998CC283992C}"/>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56E29A5-1373-2E0C-10B3-4E32A714D015}"/>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3766163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3A8558-328D-3C0D-04EE-F807BF26579F}"/>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249B45DC-A8F7-E5BE-ED68-44AEE97C8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C53DA3C-ACB3-9C22-3753-9A4231E3ACA2}"/>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6C8BF171-26DC-F6F4-D738-7B6DA62634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D324DD09-EA48-9072-D121-17678C45BE31}"/>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5D12EF85-3754-314D-AE2D-34ACE9938F69}"/>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8" name="Місце для нижнього колонтитула 7">
            <a:extLst>
              <a:ext uri="{FF2B5EF4-FFF2-40B4-BE49-F238E27FC236}">
                <a16:creationId xmlns:a16="http://schemas.microsoft.com/office/drawing/2014/main" id="{EA185167-9016-861E-C044-48471ED74DB0}"/>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9D7BC09E-E33A-4BF8-6103-896F4FA9F783}"/>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502373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D4EC39-F645-42AD-EF62-AA22BAA85C5A}"/>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E52306A5-306A-1FAA-EC57-5071A7CD84A6}"/>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4" name="Місце для нижнього колонтитула 3">
            <a:extLst>
              <a:ext uri="{FF2B5EF4-FFF2-40B4-BE49-F238E27FC236}">
                <a16:creationId xmlns:a16="http://schemas.microsoft.com/office/drawing/2014/main" id="{5CC469C9-4007-8DA3-FF6C-42E0F590F29C}"/>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E7F5C331-7652-F4DC-8C6F-E098A899814C}"/>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214225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F8922930-800A-453D-BE20-43019E33876C}"/>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3" name="Місце для нижнього колонтитула 2">
            <a:extLst>
              <a:ext uri="{FF2B5EF4-FFF2-40B4-BE49-F238E27FC236}">
                <a16:creationId xmlns:a16="http://schemas.microsoft.com/office/drawing/2014/main" id="{88389EF4-00AC-6534-74C9-7F1BEBD7A254}"/>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E72C5F7B-B1A9-EBD1-A368-E6BDE923D56D}"/>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851041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8B5CC7-43FC-57CA-AE05-A1216D9487AB}"/>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C416981-572E-0642-6A26-B84687ECBC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D60D6CDC-6534-AE16-8093-1FA943B896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EE1F2A1E-9492-DAF1-750B-7B1A67157F35}"/>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6" name="Місце для нижнього колонтитула 5">
            <a:extLst>
              <a:ext uri="{FF2B5EF4-FFF2-40B4-BE49-F238E27FC236}">
                <a16:creationId xmlns:a16="http://schemas.microsoft.com/office/drawing/2014/main" id="{12D04FEF-CECB-6697-0FBD-3CDD64ADD36D}"/>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3586E43-0B71-4FEE-472E-1C3C10B7CEF9}"/>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407707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E0A9B4-DAE1-5133-09A9-988FAB0A6F0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13FBA361-D0AD-410F-C2CC-CD548B55F8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EDCB92A2-8CC9-4B12-35B2-A068FA299A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658CC868-5FDF-9354-389E-3099E1F56B7D}"/>
              </a:ext>
            </a:extLst>
          </p:cNvPr>
          <p:cNvSpPr>
            <a:spLocks noGrp="1"/>
          </p:cNvSpPr>
          <p:nvPr>
            <p:ph type="dt" sz="half" idx="10"/>
          </p:nvPr>
        </p:nvSpPr>
        <p:spPr/>
        <p:txBody>
          <a:bodyPr/>
          <a:lstStyle/>
          <a:p>
            <a:fld id="{B84F4688-6F88-4066-A0F4-B3302EBA401B}" type="datetimeFigureOut">
              <a:rPr lang="uk-UA" smtClean="0"/>
              <a:t>28.04.2025</a:t>
            </a:fld>
            <a:endParaRPr lang="uk-UA"/>
          </a:p>
        </p:txBody>
      </p:sp>
      <p:sp>
        <p:nvSpPr>
          <p:cNvPr id="6" name="Місце для нижнього колонтитула 5">
            <a:extLst>
              <a:ext uri="{FF2B5EF4-FFF2-40B4-BE49-F238E27FC236}">
                <a16:creationId xmlns:a16="http://schemas.microsoft.com/office/drawing/2014/main" id="{8C7CB324-B499-07EC-E5D0-BC7CAB9CC59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21FDA01-F9A2-9047-2F8C-29F71D99CCF4}"/>
              </a:ext>
            </a:extLst>
          </p:cNvPr>
          <p:cNvSpPr>
            <a:spLocks noGrp="1"/>
          </p:cNvSpPr>
          <p:nvPr>
            <p:ph type="sldNum" sz="quarter" idx="12"/>
          </p:nvPr>
        </p:nvSpPr>
        <p:spPr/>
        <p:txBody>
          <a:bodyPr/>
          <a:lstStyle/>
          <a:p>
            <a:fld id="{1BEF43DC-18B9-4796-A7C8-09BCC66B0748}" type="slidenum">
              <a:rPr lang="uk-UA" smtClean="0"/>
              <a:t>‹№›</a:t>
            </a:fld>
            <a:endParaRPr lang="uk-UA"/>
          </a:p>
        </p:txBody>
      </p:sp>
    </p:spTree>
    <p:extLst>
      <p:ext uri="{BB962C8B-B14F-4D97-AF65-F5344CB8AC3E}">
        <p14:creationId xmlns:p14="http://schemas.microsoft.com/office/powerpoint/2010/main" val="2031819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E3862574-04DE-51DA-D7B5-F8F83B540B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C6F0211-5ADE-12AA-5E49-8252CA1B54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D8E3557-EAF6-2264-AD2B-5AB7A3C1D5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84F4688-6F88-4066-A0F4-B3302EBA401B}" type="datetimeFigureOut">
              <a:rPr lang="uk-UA" smtClean="0"/>
              <a:t>28.04.2025</a:t>
            </a:fld>
            <a:endParaRPr lang="uk-UA"/>
          </a:p>
        </p:txBody>
      </p:sp>
      <p:sp>
        <p:nvSpPr>
          <p:cNvPr id="5" name="Місце для нижнього колонтитула 4">
            <a:extLst>
              <a:ext uri="{FF2B5EF4-FFF2-40B4-BE49-F238E27FC236}">
                <a16:creationId xmlns:a16="http://schemas.microsoft.com/office/drawing/2014/main" id="{30ADF54B-41D5-805B-AFBB-A89C76DEE9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83014A51-E88D-FE9D-0D12-AF8944A30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BEF43DC-18B9-4796-A7C8-09BCC66B0748}" type="slidenum">
              <a:rPr lang="uk-UA" smtClean="0"/>
              <a:t>‹№›</a:t>
            </a:fld>
            <a:endParaRPr lang="uk-UA"/>
          </a:p>
        </p:txBody>
      </p:sp>
    </p:spTree>
    <p:extLst>
      <p:ext uri="{BB962C8B-B14F-4D97-AF65-F5344CB8AC3E}">
        <p14:creationId xmlns:p14="http://schemas.microsoft.com/office/powerpoint/2010/main" val="4036961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6493" y="-73935"/>
            <a:ext cx="9542040" cy="625877"/>
          </a:xfrm>
          <a:prstGeom prst="rect">
            <a:avLst/>
          </a:prstGeom>
          <a:noFill/>
        </p:spPr>
        <p:txBody>
          <a:bodyPr wrap="square" rtlCol="0">
            <a:spAutoFit/>
          </a:bodyPr>
          <a:lstStyle/>
          <a:p>
            <a:r>
              <a:rPr lang="uk-UA" sz="3467" b="1" dirty="0">
                <a:latin typeface="Vinnytsia Sans" panose="00000500000000000000" pitchFamily="50" charset="0"/>
              </a:rPr>
              <a:t>ОСНОВНІ ПІДСУМКИ РОБОТИ ЗА 2023 РІК</a:t>
            </a:r>
          </a:p>
        </p:txBody>
      </p:sp>
      <p:sp>
        <p:nvSpPr>
          <p:cNvPr id="9" name="TextBox 8"/>
          <p:cNvSpPr txBox="1"/>
          <p:nvPr/>
        </p:nvSpPr>
        <p:spPr>
          <a:xfrm>
            <a:off x="1918422" y="551942"/>
            <a:ext cx="10028599" cy="6093976"/>
          </a:xfrm>
          <a:prstGeom prst="rect">
            <a:avLst/>
          </a:prstGeom>
          <a:solidFill>
            <a:schemeClr val="bg1">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marL="342900" marR="0" lvl="0" indent="-342900" algn="l" defTabSz="914400" rtl="0" eaLnBrk="1" fontAlgn="auto" latinLnBrk="0" hangingPunct="1">
              <a:spcBef>
                <a:spcPts val="0"/>
              </a:spcBef>
              <a:spcAft>
                <a:spcPts val="0"/>
              </a:spcAft>
              <a:buClrTx/>
              <a:buSzTx/>
              <a:buFontTx/>
              <a:buAutoNum type="arabicPeriod"/>
              <a:tabLst/>
              <a:defRPr/>
            </a:pPr>
            <a:r>
              <a:rPr lang="uk-UA" sz="1300" dirty="0">
                <a:solidFill>
                  <a:prstClr val="black"/>
                </a:solidFill>
                <a:latin typeface="Vinnytsia Sans" panose="00000500000000000000" pitchFamily="50" charset="0"/>
              </a:rPr>
              <a:t>Визначено керуючу компанію та укладено договір про створення та функціонування індустріального парку «</a:t>
            </a:r>
            <a:r>
              <a:rPr lang="uk-UA" sz="1300" dirty="0" err="1">
                <a:solidFill>
                  <a:prstClr val="black"/>
                </a:solidFill>
                <a:latin typeface="Vinnytsia Sans" panose="00000500000000000000" pitchFamily="50" charset="0"/>
              </a:rPr>
              <a:t>ВінІндастрі</a:t>
            </a:r>
            <a:r>
              <a:rPr lang="uk-UA" sz="1300" dirty="0">
                <a:solidFill>
                  <a:prstClr val="black"/>
                </a:solidFill>
                <a:latin typeface="Vinnytsia Sans" panose="00000500000000000000" pitchFamily="50" charset="0"/>
              </a:rPr>
              <a:t>».</a:t>
            </a:r>
          </a:p>
          <a:p>
            <a:pPr marL="342900" marR="0" lvl="0" indent="-342900" algn="l" defTabSz="914400" rtl="0" eaLnBrk="1" fontAlgn="auto" latinLnBrk="0" hangingPunct="1">
              <a:spcBef>
                <a:spcPts val="0"/>
              </a:spcBef>
              <a:spcAft>
                <a:spcPts val="0"/>
              </a:spcAft>
              <a:buClrTx/>
              <a:buSzTx/>
              <a:buFontTx/>
              <a:buAutoNum type="arabicPeriod"/>
              <a:tabLst/>
              <a:defRPr/>
            </a:pPr>
            <a:r>
              <a:rPr lang="uk-UA" sz="1300" dirty="0">
                <a:solidFill>
                  <a:prstClr val="black"/>
                </a:solidFill>
                <a:latin typeface="Vinnytsia Sans" panose="00000500000000000000" pitchFamily="50" charset="0"/>
              </a:rPr>
              <a:t>Індустріальний парк «</a:t>
            </a:r>
            <a:r>
              <a:rPr lang="uk-UA" sz="1300" dirty="0" err="1">
                <a:solidFill>
                  <a:prstClr val="black"/>
                </a:solidFill>
                <a:latin typeface="Vinnytsia Sans" panose="00000500000000000000" pitchFamily="50" charset="0"/>
              </a:rPr>
              <a:t>ВінІндастрі</a:t>
            </a:r>
            <a:r>
              <a:rPr lang="uk-UA" sz="1300" dirty="0">
                <a:solidFill>
                  <a:prstClr val="black"/>
                </a:solidFill>
                <a:latin typeface="Vinnytsia Sans" panose="00000500000000000000" pitchFamily="50" charset="0"/>
              </a:rPr>
              <a:t>» включено до Реєстру індустріальних (промислових) парків України.</a:t>
            </a:r>
          </a:p>
          <a:p>
            <a:pPr marL="342900" marR="0" lvl="0" indent="-342900" algn="l" defTabSz="914400" rtl="0" eaLnBrk="1" fontAlgn="auto" latinLnBrk="0" hangingPunct="1">
              <a:spcBef>
                <a:spcPts val="0"/>
              </a:spcBef>
              <a:spcAft>
                <a:spcPts val="0"/>
              </a:spcAft>
              <a:buClrTx/>
              <a:buSzTx/>
              <a:buFontTx/>
              <a:buAutoNum type="arabicPeriod"/>
              <a:tabLst/>
              <a:defRPr/>
            </a:pPr>
            <a:r>
              <a:rPr lang="uk-UA" sz="1300" dirty="0">
                <a:solidFill>
                  <a:prstClr val="black"/>
                </a:solidFill>
                <a:latin typeface="Vinnytsia Sans" panose="00000500000000000000" pitchFamily="50" charset="0"/>
              </a:rPr>
              <a:t>Підписано договори щодо ведення господарської діяльності та суборенди земельних ділянок в індустріальному парку «</a:t>
            </a:r>
            <a:r>
              <a:rPr lang="uk-UA" sz="1300" dirty="0" err="1">
                <a:solidFill>
                  <a:prstClr val="black"/>
                </a:solidFill>
                <a:latin typeface="Vinnytsia Sans" panose="00000500000000000000" pitchFamily="50" charset="0"/>
              </a:rPr>
              <a:t>ВінІндастрі</a:t>
            </a:r>
            <a:r>
              <a:rPr lang="uk-UA" sz="1300" dirty="0">
                <a:solidFill>
                  <a:prstClr val="black"/>
                </a:solidFill>
                <a:latin typeface="Vinnytsia Sans" panose="00000500000000000000" pitchFamily="50" charset="0"/>
              </a:rPr>
              <a:t>» з компаніями: ТОВ «Смарт лайн», ТОВ «</a:t>
            </a:r>
            <a:r>
              <a:rPr lang="uk-UA" sz="1300" dirty="0" err="1">
                <a:solidFill>
                  <a:prstClr val="black"/>
                </a:solidFill>
                <a:latin typeface="Vinnytsia Sans" panose="00000500000000000000" pitchFamily="50" charset="0"/>
              </a:rPr>
              <a:t>Візарді</a:t>
            </a:r>
            <a:r>
              <a:rPr lang="uk-UA" sz="1300" dirty="0">
                <a:solidFill>
                  <a:prstClr val="black"/>
                </a:solidFill>
                <a:latin typeface="Vinnytsia Sans" panose="00000500000000000000" pitchFamily="50" charset="0"/>
              </a:rPr>
              <a:t>», ТОВ «</a:t>
            </a:r>
            <a:r>
              <a:rPr lang="uk-UA" sz="1300" dirty="0" err="1">
                <a:solidFill>
                  <a:prstClr val="black"/>
                </a:solidFill>
                <a:latin typeface="Vinnytsia Sans" panose="00000500000000000000" pitchFamily="50" charset="0"/>
              </a:rPr>
              <a:t>БаДМ</a:t>
            </a:r>
            <a:r>
              <a:rPr lang="uk-UA" sz="1300" dirty="0">
                <a:solidFill>
                  <a:prstClr val="black"/>
                </a:solidFill>
                <a:latin typeface="Vinnytsia Sans" panose="00000500000000000000" pitchFamily="50" charset="0"/>
              </a:rPr>
              <a:t>».</a:t>
            </a:r>
          </a:p>
          <a:p>
            <a:pPr marL="342900" lvl="0" indent="-342900">
              <a:buFontTx/>
              <a:buAutoNum type="arabicPeriod"/>
              <a:defRPr/>
            </a:pPr>
            <a:r>
              <a:rPr lang="uk-UA" sz="1300" dirty="0">
                <a:solidFill>
                  <a:prstClr val="black"/>
                </a:solidFill>
                <a:latin typeface="Vinnytsia Sans" panose="00000500000000000000" pitchFamily="50" charset="0"/>
              </a:rPr>
              <a:t>Розпочато роботи з підготовки земельної ділянки для поетапного будівництва </a:t>
            </a:r>
            <a:r>
              <a:rPr lang="uk-UA" sz="1300" dirty="0" err="1">
                <a:solidFill>
                  <a:prstClr val="black"/>
                </a:solidFill>
                <a:latin typeface="Vinnytsia Sans" panose="00000500000000000000" pitchFamily="50" charset="0"/>
              </a:rPr>
              <a:t>агрохарчового</a:t>
            </a:r>
            <a:r>
              <a:rPr lang="uk-UA" sz="1300" dirty="0">
                <a:solidFill>
                  <a:prstClr val="black"/>
                </a:solidFill>
                <a:latin typeface="Vinnytsia Sans" panose="00000500000000000000" pitchFamily="50" charset="0"/>
              </a:rPr>
              <a:t> парку «</a:t>
            </a:r>
            <a:r>
              <a:rPr lang="en-US" sz="1300" dirty="0" err="1">
                <a:solidFill>
                  <a:prstClr val="black"/>
                </a:solidFill>
                <a:latin typeface="Vinnytsia Sans" panose="00000500000000000000" pitchFamily="50" charset="0"/>
              </a:rPr>
              <a:t>Volia</a:t>
            </a:r>
            <a:r>
              <a:rPr lang="en-US" sz="1300" dirty="0">
                <a:solidFill>
                  <a:prstClr val="black"/>
                </a:solidFill>
                <a:latin typeface="Vinnytsia Sans" panose="00000500000000000000" pitchFamily="50" charset="0"/>
              </a:rPr>
              <a:t> Agri-Food Park Vinnytsia»</a:t>
            </a:r>
            <a:r>
              <a:rPr lang="uk-UA" sz="1300" dirty="0">
                <a:solidFill>
                  <a:prstClr val="black"/>
                </a:solidFill>
                <a:latin typeface="Vinnytsia Sans" panose="00000500000000000000" pitchFamily="50" charset="0"/>
              </a:rPr>
              <a:t> (ТОВ «</a:t>
            </a:r>
            <a:r>
              <a:rPr lang="uk-UA" sz="1300" dirty="0" err="1">
                <a:solidFill>
                  <a:prstClr val="black"/>
                </a:solidFill>
                <a:latin typeface="Vinnytsia Sans" panose="00000500000000000000" pitchFamily="50" charset="0"/>
              </a:rPr>
              <a:t>Юпаркс</a:t>
            </a:r>
            <a:r>
              <a:rPr lang="uk-UA" sz="1300" dirty="0">
                <a:solidFill>
                  <a:prstClr val="black"/>
                </a:solidFill>
                <a:latin typeface="Vinnytsia Sans" panose="00000500000000000000" pitchFamily="50" charset="0"/>
              </a:rPr>
              <a:t>» - керуюча компанія Вінницького індустріального парку )</a:t>
            </a:r>
            <a:r>
              <a:rPr lang="en-US" sz="1300" dirty="0">
                <a:solidFill>
                  <a:prstClr val="black"/>
                </a:solidFill>
                <a:latin typeface="Vinnytsia Sans" panose="00000500000000000000" pitchFamily="50" charset="0"/>
              </a:rPr>
              <a:t>.</a:t>
            </a:r>
            <a:endParaRPr lang="uk-UA" sz="1300" dirty="0">
              <a:solidFill>
                <a:prstClr val="black"/>
              </a:solidFill>
              <a:latin typeface="Vinnytsia Sans" panose="00000500000000000000" pitchFamily="50" charset="0"/>
            </a:endParaRPr>
          </a:p>
          <a:p>
            <a:pPr marL="342900" lvl="0" indent="-342900">
              <a:buFontTx/>
              <a:buAutoNum type="arabicPeriod"/>
              <a:defRPr/>
            </a:pPr>
            <a:r>
              <a:rPr lang="uk-UA" sz="1300" dirty="0">
                <a:solidFill>
                  <a:schemeClr val="tx1"/>
                </a:solidFill>
                <a:latin typeface="Vinnytsia Sans" panose="00000500000000000000" pitchFamily="50" charset="0"/>
              </a:rPr>
              <a:t>По Порядку часткової компенсації роботодавцям витрат на загальнообов'язкове державне соціальне страхування за новостворені робочі місця за рахунок коштів бюджету Вінницької міської територіальної громади компенсовано 1,28 млн грн, що дозволило створити 374 нових робочих місця завдяки співпраці з п'ятьма  юридичним особами - учасниками компенсації.</a:t>
            </a:r>
          </a:p>
          <a:p>
            <a:pPr marL="342900" lvl="0" indent="-342900">
              <a:buFontTx/>
              <a:buAutoNum type="arabicPeriod"/>
              <a:defRPr/>
            </a:pPr>
            <a:r>
              <a:rPr lang="uk-UA" sz="1300" dirty="0">
                <a:solidFill>
                  <a:schemeClr val="tx1"/>
                </a:solidFill>
                <a:latin typeface="Vinnytsia Sans" panose="00000500000000000000" pitchFamily="50" charset="0"/>
              </a:rPr>
              <a:t>По порядку часткової компенсації відсотків за залученими кредитами суб’єктами малого та середнього підприємництва у Вінницькій міській територіальній громаді з бюджету Вінницької міської територіальної громади нараховано компенсацію на загальну суму 29,9 тис. грн трьом учасникам компенсації.</a:t>
            </a:r>
          </a:p>
          <a:p>
            <a:pPr marL="342900" lvl="0" indent="-342900">
              <a:buFontTx/>
              <a:buAutoNum type="arabicPeriod"/>
              <a:defRPr/>
            </a:pPr>
            <a:r>
              <a:rPr lang="uk-UA" sz="1300" dirty="0">
                <a:solidFill>
                  <a:schemeClr val="tx1"/>
                </a:solidFill>
                <a:latin typeface="Vinnytsia Sans" panose="00000500000000000000" pitchFamily="50" charset="0"/>
              </a:rPr>
              <a:t>По порядку часткової компенсації витрат на придбання обладнання для виробництва електроенергії з відновлюваних джерел енергії для суб’єктів мікро-, малого та середнього підприємництва у Вінницькій міській територіальній громаді нараховано компенсацію на суму 2,3 млн грн, яку отримали 12 учасників компенсації.</a:t>
            </a:r>
          </a:p>
          <a:p>
            <a:pPr marL="342900" lvl="0" indent="-342900">
              <a:buFontTx/>
              <a:buAutoNum type="arabicPeriod"/>
              <a:defRPr/>
            </a:pPr>
            <a:r>
              <a:rPr lang="uk-UA" sz="1300" dirty="0">
                <a:solidFill>
                  <a:schemeClr val="tx1"/>
                </a:solidFill>
                <a:latin typeface="Vinnytsia Sans" panose="00000500000000000000" pitchFamily="50" charset="0"/>
              </a:rPr>
              <a:t>В рамках Програми розвитку малого та середнього підприємництва Вінницької міської територіальної громади на 2021–2023 роки: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проведено 13 заходів у співпраці з бізнес-асоціаціями;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відвідано понад 15 місцевих та </a:t>
            </a:r>
            <a:r>
              <a:rPr lang="uk-UA" sz="1300" dirty="0" err="1">
                <a:solidFill>
                  <a:schemeClr val="tx1"/>
                </a:solidFill>
                <a:latin typeface="Vinnytsia Sans" panose="00000500000000000000" pitchFamily="50" charset="0"/>
              </a:rPr>
              <a:t>релокованих</a:t>
            </a:r>
            <a:r>
              <a:rPr lang="uk-UA" sz="1300" dirty="0">
                <a:solidFill>
                  <a:schemeClr val="tx1"/>
                </a:solidFill>
                <a:latin typeface="Vinnytsia Sans" panose="00000500000000000000" pitchFamily="50" charset="0"/>
              </a:rPr>
              <a:t> підприємств;</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здійснено понад 13 виїздів на підприємства, які переходять на використання відновлюваних джерел енергії.</a:t>
            </a:r>
          </a:p>
          <a:p>
            <a:pPr marL="342900" lvl="0" indent="-342900">
              <a:buFontTx/>
              <a:buAutoNum type="arabicPeriod"/>
              <a:defRPr/>
            </a:pPr>
            <a:r>
              <a:rPr lang="uk-UA" sz="1300" dirty="0">
                <a:solidFill>
                  <a:schemeClr val="tx1"/>
                </a:solidFill>
                <a:latin typeface="Vinnytsia Sans" panose="00000500000000000000" pitchFamily="50" charset="0"/>
              </a:rPr>
              <a:t>Встановлено: 31 тариф </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2 тарифи на послугу з поводження з побутовими відходами;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27 тарифів на теплову енергію, послуги з постачання теплової енергії і постачання гарячої води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2 тарифи на виробництво теплової енергії на установках з використанням альтернативних джерел енергії.</a:t>
            </a:r>
          </a:p>
          <a:p>
            <a:pPr marL="342900" lvl="0" indent="-342900">
              <a:buFontTx/>
              <a:buAutoNum type="arabicPeriod"/>
              <a:defRPr/>
            </a:pPr>
            <a:r>
              <a:rPr lang="uk-UA" sz="1300" dirty="0">
                <a:solidFill>
                  <a:schemeClr val="tx1"/>
                </a:solidFill>
                <a:latin typeface="Vinnytsia Sans" panose="00000500000000000000" pitchFamily="50" charset="0"/>
              </a:rPr>
              <a:t>Погоджено: </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1295 тарифів на платні медичні послуги;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9 тарифів на проходження стажування лікарів (провізорів) – інтернів;</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220 тарифів на платні медичні стоматологічні послуги;</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1 тариф на послуги пральні; 2 тарифи на послуги лазні; 35 тарифів на платні соціальні послуги; 15 тарифів на необхідний мінімальний перелік окремих видів  ритуальних послуг.</a:t>
            </a:r>
          </a:p>
          <a:p>
            <a:pPr marL="800100" lvl="1" indent="-342900">
              <a:buFont typeface="Arial" panose="020B0604020202020204" pitchFamily="34" charset="0"/>
              <a:buChar char="•"/>
              <a:defRPr/>
            </a:pPr>
            <a:r>
              <a:rPr lang="uk-UA" sz="1300" dirty="0">
                <a:solidFill>
                  <a:schemeClr val="tx1"/>
                </a:solidFill>
                <a:latin typeface="Vinnytsia Sans" panose="00000500000000000000" pitchFamily="50" charset="0"/>
              </a:rPr>
              <a:t>47 фінансових планів комунальних підприємств на 2023 рік</a:t>
            </a:r>
            <a:r>
              <a:rPr lang="ru-RU" sz="1300" dirty="0">
                <a:solidFill>
                  <a:schemeClr val="tx1"/>
                </a:solidFill>
                <a:latin typeface="Vinnytsia Sans" panose="00000500000000000000" pitchFamily="50" charset="0"/>
              </a:rPr>
              <a:t>.</a:t>
            </a:r>
            <a:endParaRPr lang="uk-UA" sz="867" b="1" dirty="0">
              <a:solidFill>
                <a:schemeClr val="tx1"/>
              </a:solidFill>
              <a:latin typeface="Vinnytsia Sans" panose="00000500000000000000" pitchFamily="50" charset="0"/>
            </a:endParaRPr>
          </a:p>
        </p:txBody>
      </p:sp>
    </p:spTree>
    <p:extLst>
      <p:ext uri="{BB962C8B-B14F-4D97-AF65-F5344CB8AC3E}">
        <p14:creationId xmlns:p14="http://schemas.microsoft.com/office/powerpoint/2010/main" val="188982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6493" y="-73935"/>
            <a:ext cx="9542040" cy="625877"/>
          </a:xfrm>
          <a:prstGeom prst="rect">
            <a:avLst/>
          </a:prstGeom>
          <a:noFill/>
        </p:spPr>
        <p:txBody>
          <a:bodyPr wrap="square" rtlCol="0">
            <a:spAutoFit/>
          </a:bodyPr>
          <a:lstStyle/>
          <a:p>
            <a:r>
              <a:rPr lang="uk-UA" sz="3467" b="1" dirty="0">
                <a:latin typeface="Vinnytsia Sans" panose="00000500000000000000" pitchFamily="50" charset="0"/>
              </a:rPr>
              <a:t>ОСНОВНІ ПІДСУМКИ РОБОТИ ЗА 2023 РІК</a:t>
            </a:r>
          </a:p>
        </p:txBody>
      </p:sp>
      <p:sp>
        <p:nvSpPr>
          <p:cNvPr id="9" name="TextBox 8"/>
          <p:cNvSpPr txBox="1"/>
          <p:nvPr/>
        </p:nvSpPr>
        <p:spPr>
          <a:xfrm>
            <a:off x="1918422" y="551942"/>
            <a:ext cx="10028599" cy="5093702"/>
          </a:xfrm>
          <a:prstGeom prst="rect">
            <a:avLst/>
          </a:prstGeom>
          <a:solidFill>
            <a:schemeClr val="bg1">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marL="342900" marR="0" lvl="0" indent="-342900" algn="l" defTabSz="914400" rtl="0" eaLnBrk="1" fontAlgn="auto" latinLnBrk="0" hangingPunct="1">
              <a:spcBef>
                <a:spcPts val="0"/>
              </a:spcBef>
              <a:spcAft>
                <a:spcPts val="0"/>
              </a:spcAft>
              <a:buClrTx/>
              <a:buSzTx/>
              <a:buFont typeface="+mj-lt"/>
              <a:buAutoNum type="arabicPeriod" startAt="11"/>
              <a:tabLst/>
              <a:defRPr/>
            </a:pPr>
            <a:r>
              <a:rPr lang="uk-UA" sz="1300" dirty="0">
                <a:solidFill>
                  <a:prstClr val="black"/>
                </a:solidFill>
                <a:latin typeface="Vinnytsia Sans" panose="00000500000000000000" pitchFamily="50" charset="0"/>
              </a:rPr>
              <a:t>Укладено Меморандум про співпрацю та взаємодію між ВМР, ГО "Вінницький клуб ділових людей" та ГО "Клуб успішної молоді".</a:t>
            </a:r>
          </a:p>
          <a:p>
            <a:pPr marL="342900" marR="0" lvl="0" indent="-342900" algn="l" defTabSz="914400" rtl="0" eaLnBrk="1" fontAlgn="auto" latinLnBrk="0" hangingPunct="1">
              <a:spcBef>
                <a:spcPts val="0"/>
              </a:spcBef>
              <a:spcAft>
                <a:spcPts val="0"/>
              </a:spcAft>
              <a:buClrTx/>
              <a:buSzTx/>
              <a:buFont typeface="+mj-lt"/>
              <a:buAutoNum type="arabicPeriod" startAt="11"/>
              <a:tabLst/>
              <a:defRPr/>
            </a:pPr>
            <a:r>
              <a:rPr lang="uk-UA" sz="1300" dirty="0">
                <a:solidFill>
                  <a:prstClr val="black"/>
                </a:solidFill>
                <a:latin typeface="Vinnytsia Sans" panose="00000500000000000000" pitchFamily="50" charset="0"/>
              </a:rPr>
              <a:t>Надано фінансову підтримку на безповоротній основі фізичним особам у галузі бджільництва за рахунок коштів бюджету ВМТГ 40 власникам пасік на суму 201, 4 тис. грн.</a:t>
            </a:r>
          </a:p>
          <a:p>
            <a:pPr marL="342900" marR="0" lvl="0" indent="-342900" algn="l" defTabSz="914400" rtl="0" eaLnBrk="1" fontAlgn="auto" latinLnBrk="0" hangingPunct="1">
              <a:spcBef>
                <a:spcPts val="0"/>
              </a:spcBef>
              <a:spcAft>
                <a:spcPts val="0"/>
              </a:spcAft>
              <a:buClrTx/>
              <a:buSzTx/>
              <a:buFont typeface="+mj-lt"/>
              <a:buAutoNum type="arabicPeriod" startAt="11"/>
              <a:tabLst/>
              <a:defRPr/>
            </a:pPr>
            <a:r>
              <a:rPr lang="uk-UA" sz="1300" dirty="0">
                <a:solidFill>
                  <a:prstClr val="black"/>
                </a:solidFill>
                <a:latin typeface="Vinnytsia Sans" panose="00000500000000000000" pitchFamily="50" charset="0"/>
              </a:rPr>
              <a:t>Створено: </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ГО «ВІННИЦЬКІ БДЖОЛЯРІ» та укладено тристоронній Меморандум про співпрацю  та партнерство з  </a:t>
            </a:r>
            <a:r>
              <a:rPr lang="ru-RU" sz="1300" dirty="0">
                <a:solidFill>
                  <a:prstClr val="black"/>
                </a:solidFill>
                <a:latin typeface="Vinnytsia Sans" panose="00000500000000000000" pitchFamily="50" charset="0"/>
              </a:rPr>
              <a:t>ВМР та </a:t>
            </a:r>
            <a:r>
              <a:rPr lang="uk-UA" sz="1300" dirty="0">
                <a:solidFill>
                  <a:prstClr val="black"/>
                </a:solidFill>
                <a:latin typeface="Vinnytsia Sans" panose="00000500000000000000" pitchFamily="50" charset="0"/>
              </a:rPr>
              <a:t>Інститутом кормів та сільського господарства Поділля</a:t>
            </a:r>
            <a:r>
              <a:rPr lang="ru-RU" sz="1300" dirty="0">
                <a:solidFill>
                  <a:prstClr val="black"/>
                </a:solidFill>
                <a:latin typeface="Vinnytsia Sans" panose="00000500000000000000" pitchFamily="50" charset="0"/>
              </a:rPr>
              <a:t> НААН </a:t>
            </a:r>
            <a:r>
              <a:rPr lang="uk-UA" sz="1300" dirty="0">
                <a:solidFill>
                  <a:prstClr val="black"/>
                </a:solidFill>
                <a:latin typeface="Vinnytsia Sans" panose="00000500000000000000" pitchFamily="50" charset="0"/>
              </a:rPr>
              <a:t>;</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ГО «АСОЦІАЦІЯ  ФЕРМЕРІВ ТА ПРИВАТНИХ ЗЕМЛЕВЛАСНИКІВ ВІННИЦЬКОЇ МІСЬКОЇ ТЕРИТОРІАЛЬНОЇ ГРОМАДИ»</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6 Ініціативних груп «Чиста водойма», з якими укладено Меморандуми про співпрацю та взаєморозуміння у сфері охорони довкілля.</a:t>
            </a:r>
          </a:p>
          <a:p>
            <a:pPr marL="342900" lvl="0" indent="-342900">
              <a:buFont typeface="+mj-lt"/>
              <a:buAutoNum type="arabicPeriod" startAt="11"/>
              <a:defRPr/>
            </a:pPr>
            <a:r>
              <a:rPr lang="uk-UA" sz="1300" dirty="0">
                <a:solidFill>
                  <a:prstClr val="black"/>
                </a:solidFill>
                <a:latin typeface="Vinnytsia Sans" panose="00000500000000000000" pitchFamily="50" charset="0"/>
              </a:rPr>
              <a:t>Організовано та відзначено професійне свято «День пасічника "ВИСТАВКА ЯРМАРОК: МЕДОВИЙ СПАС« та «День Фермера».</a:t>
            </a:r>
          </a:p>
          <a:p>
            <a:pPr marL="342900" marR="0" lvl="0" indent="-342900" algn="l" defTabSz="914400" rtl="0" eaLnBrk="1" fontAlgn="auto" latinLnBrk="0" hangingPunct="1">
              <a:spcBef>
                <a:spcPts val="0"/>
              </a:spcBef>
              <a:spcAft>
                <a:spcPts val="0"/>
              </a:spcAft>
              <a:buClrTx/>
              <a:buSzTx/>
              <a:buFont typeface="+mj-lt"/>
              <a:buAutoNum type="arabicPeriod" startAt="11"/>
              <a:tabLst/>
              <a:defRPr/>
            </a:pPr>
            <a:r>
              <a:rPr lang="uk-UA" sz="1300" dirty="0">
                <a:solidFill>
                  <a:prstClr val="black"/>
                </a:solidFill>
                <a:latin typeface="Vinnytsia Sans" panose="00000500000000000000" pitchFamily="50" charset="0"/>
              </a:rPr>
              <a:t>Проведено агропромислову виставку «День Поля «Агро Вінниця», організатором якої виступило ТОВ «ТД «</a:t>
            </a:r>
            <a:r>
              <a:rPr lang="uk-UA" sz="1300" dirty="0" err="1">
                <a:solidFill>
                  <a:prstClr val="black"/>
                </a:solidFill>
                <a:latin typeface="Vinnytsia Sans" panose="00000500000000000000" pitchFamily="50" charset="0"/>
              </a:rPr>
              <a:t>Промфінінвест</a:t>
            </a:r>
            <a:r>
              <a:rPr lang="uk-UA" sz="1300" dirty="0">
                <a:solidFill>
                  <a:prstClr val="black"/>
                </a:solidFill>
                <a:latin typeface="Vinnytsia Sans" panose="00000500000000000000" pitchFamily="50" charset="0"/>
              </a:rPr>
              <a:t>".</a:t>
            </a:r>
          </a:p>
          <a:p>
            <a:pPr marL="342900" lvl="0" indent="-342900">
              <a:buFont typeface="+mj-lt"/>
              <a:buAutoNum type="arabicPeriod" startAt="11"/>
              <a:defRPr/>
            </a:pPr>
            <a:r>
              <a:rPr lang="uk-UA" sz="1300" dirty="0">
                <a:solidFill>
                  <a:prstClr val="black"/>
                </a:solidFill>
                <a:latin typeface="Vinnytsia Sans" panose="00000500000000000000" pitchFamily="50" charset="0"/>
              </a:rPr>
              <a:t>Забезпечено реалізацію Програми «Муніципальне житло Вінницької міської територіальної громади»:</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Введено в експлуатацію 126 квартирний житловий будинок з підземним паркінгом (вул. Василенка, 14В в м. Вінниці).</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Розпочато будівництво наступного об`єкту Програми (вул. Привокзальна, 30 в м. Вінниці).</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Визначено новий об’єкт будівництва (вул. Р. </a:t>
            </a:r>
            <a:r>
              <a:rPr lang="uk-UA" sz="1300" dirty="0" err="1">
                <a:solidFill>
                  <a:prstClr val="black"/>
                </a:solidFill>
                <a:latin typeface="Vinnytsia Sans" panose="00000500000000000000" pitchFamily="50" charset="0"/>
              </a:rPr>
              <a:t>Скалецького</a:t>
            </a:r>
            <a:r>
              <a:rPr lang="uk-UA" sz="1300" dirty="0">
                <a:solidFill>
                  <a:prstClr val="black"/>
                </a:solidFill>
                <a:latin typeface="Vinnytsia Sans" panose="00000500000000000000" pitchFamily="50" charset="0"/>
              </a:rPr>
              <a:t>, 29).</a:t>
            </a:r>
          </a:p>
          <a:p>
            <a:pPr marL="342900" marR="0" lvl="0" indent="-342900" algn="l" defTabSz="914400" rtl="0" eaLnBrk="1" fontAlgn="auto" latinLnBrk="0" hangingPunct="1">
              <a:spcBef>
                <a:spcPts val="0"/>
              </a:spcBef>
              <a:spcAft>
                <a:spcPts val="0"/>
              </a:spcAft>
              <a:buClrTx/>
              <a:buSzTx/>
              <a:buFont typeface="+mj-lt"/>
              <a:buAutoNum type="arabicPeriod" startAt="11"/>
              <a:tabLst/>
              <a:defRPr/>
            </a:pPr>
            <a:endParaRPr lang="uk-UA" sz="1300" dirty="0">
              <a:solidFill>
                <a:prstClr val="black"/>
              </a:solidFill>
              <a:latin typeface="Vinnytsia Sans" panose="00000500000000000000" pitchFamily="50" charset="0"/>
            </a:endParaRPr>
          </a:p>
          <a:p>
            <a:pPr marL="342900" lvl="0" indent="-342900">
              <a:buFont typeface="+mj-lt"/>
              <a:buAutoNum type="arabicPeriod" startAt="11"/>
              <a:defRPr/>
            </a:pPr>
            <a:r>
              <a:rPr lang="uk-UA" sz="1300" dirty="0">
                <a:solidFill>
                  <a:prstClr val="black"/>
                </a:solidFill>
                <a:latin typeface="Vinnytsia Sans" panose="00000500000000000000" pitchFamily="50" charset="0"/>
              </a:rPr>
              <a:t>Забезпечено надання допомоги з матеріального резерву ВМТГ:</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Херсонській міській військовій адміністрації, для постраждалого населення внаслідок підриву греблі Каховської ГЕС;</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департаменту соціальної політики ВМР, для ВПО і соціально вразливих категорій громадян, багатодітних сімей, непрацюючих пенсіонерів;</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департаменту охорони здоров’я </a:t>
            </a:r>
            <a:r>
              <a:rPr lang="uk-UA" sz="1300" dirty="0" err="1">
                <a:solidFill>
                  <a:prstClr val="black"/>
                </a:solidFill>
                <a:latin typeface="Vinnytsia Sans" panose="00000500000000000000" pitchFamily="50" charset="0"/>
              </a:rPr>
              <a:t>ВМР,для</a:t>
            </a:r>
            <a:r>
              <a:rPr lang="uk-UA" sz="1300" dirty="0">
                <a:solidFill>
                  <a:prstClr val="black"/>
                </a:solidFill>
                <a:latin typeface="Vinnytsia Sans" panose="00000500000000000000" pitchFamily="50" charset="0"/>
              </a:rPr>
              <a:t> організації якісного харчування пацієнтів, що знаходяться на лікуванні в закладах охорони здоров’я, які надають вторинну (спеціалізовану) медичну допомогу;</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КП «Муніципальна варта» на забезпечення пунктів незламності;</a:t>
            </a:r>
          </a:p>
          <a:p>
            <a:pPr marL="800100" lvl="1" indent="-342900">
              <a:buFont typeface="Arial" panose="020B0604020202020204" pitchFamily="34" charset="0"/>
              <a:buChar char="•"/>
              <a:defRPr/>
            </a:pPr>
            <a:r>
              <a:rPr lang="uk-UA" sz="1300" dirty="0">
                <a:solidFill>
                  <a:prstClr val="black"/>
                </a:solidFill>
                <a:latin typeface="Vinnytsia Sans" panose="00000500000000000000" pitchFamily="50" charset="0"/>
              </a:rPr>
              <a:t>державному ПТНЗ «Вінницьке вище професійне училище сфери послуг».</a:t>
            </a:r>
          </a:p>
          <a:p>
            <a:pPr marL="342900" marR="0" lvl="0" indent="-342900" algn="l" defTabSz="914400" rtl="0" eaLnBrk="1" fontAlgn="auto" latinLnBrk="0" hangingPunct="1">
              <a:spcBef>
                <a:spcPts val="0"/>
              </a:spcBef>
              <a:spcAft>
                <a:spcPts val="0"/>
              </a:spcAft>
              <a:buClrTx/>
              <a:buSzTx/>
              <a:buFont typeface="+mj-lt"/>
              <a:buAutoNum type="arabicPeriod" startAt="11"/>
              <a:tabLst/>
              <a:defRPr/>
            </a:pPr>
            <a:endParaRPr lang="uk-UA" sz="1300" dirty="0">
              <a:solidFill>
                <a:prstClr val="black"/>
              </a:solidFill>
              <a:latin typeface="Vinnytsia Sans" panose="00000500000000000000" pitchFamily="50" charset="0"/>
            </a:endParaRPr>
          </a:p>
        </p:txBody>
      </p:sp>
    </p:spTree>
    <p:extLst>
      <p:ext uri="{BB962C8B-B14F-4D97-AF65-F5344CB8AC3E}">
        <p14:creationId xmlns:p14="http://schemas.microsoft.com/office/powerpoint/2010/main" val="141612292"/>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TotalTime>
  <Words>687</Words>
  <Application>Microsoft Office PowerPoint</Application>
  <PresentationFormat>Широкий екран</PresentationFormat>
  <Paragraphs>42</Paragraphs>
  <Slides>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vt:i4>
      </vt:variant>
    </vt:vector>
  </HeadingPairs>
  <TitlesOfParts>
    <vt:vector size="7" baseType="lpstr">
      <vt:lpstr>Aptos</vt:lpstr>
      <vt:lpstr>Aptos Display</vt:lpstr>
      <vt:lpstr>Arial</vt:lpstr>
      <vt:lpstr>Vinnytsia Sans</vt:lpstr>
      <vt:lpstr>Тема Office</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Даровська Валентина Миколаївна</dc:creator>
  <cp:lastModifiedBy>Даровська Валентина Миколаївна</cp:lastModifiedBy>
  <cp:revision>4</cp:revision>
  <dcterms:created xsi:type="dcterms:W3CDTF">2025-04-28T07:28:44Z</dcterms:created>
  <dcterms:modified xsi:type="dcterms:W3CDTF">2025-04-28T09:56:56Z</dcterms:modified>
</cp:coreProperties>
</file>